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90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Making a shadow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629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Matilda is thinking about how a shadow is made.</a:t>
            </a:r>
            <a:endParaRPr lang="en-GB" dirty="0"/>
          </a:p>
        </p:txBody>
      </p:sp>
      <p:grpSp>
        <p:nvGrpSpPr>
          <p:cNvPr id="24" name="Group 23"/>
          <p:cNvGrpSpPr/>
          <p:nvPr/>
        </p:nvGrpSpPr>
        <p:grpSpPr>
          <a:xfrm>
            <a:off x="706738" y="1033605"/>
            <a:ext cx="7694762" cy="5064678"/>
            <a:chOff x="810884" y="1095517"/>
            <a:chExt cx="7694762" cy="5064678"/>
          </a:xfrm>
        </p:grpSpPr>
        <p:grpSp>
          <p:nvGrpSpPr>
            <p:cNvPr id="25" name="Group 24"/>
            <p:cNvGrpSpPr/>
            <p:nvPr/>
          </p:nvGrpSpPr>
          <p:grpSpPr>
            <a:xfrm>
              <a:off x="810884" y="1095517"/>
              <a:ext cx="7694762" cy="5064678"/>
              <a:chOff x="810884" y="1095517"/>
              <a:chExt cx="7694762" cy="506467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810884" y="1676408"/>
                <a:ext cx="7694762" cy="175580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74000">
                    <a:schemeClr val="accent1">
                      <a:lumMod val="27000"/>
                      <a:lumOff val="73000"/>
                    </a:schemeClr>
                  </a:gs>
                  <a:gs pos="83000">
                    <a:schemeClr val="accent1">
                      <a:lumMod val="37000"/>
                      <a:lumOff val="63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10884" y="4348189"/>
                <a:ext cx="7694762" cy="181200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1" name="Group 30"/>
              <p:cNvGrpSpPr>
                <a:grpSpLocks noChangeAspect="1"/>
              </p:cNvGrpSpPr>
              <p:nvPr/>
            </p:nvGrpSpPr>
            <p:grpSpPr>
              <a:xfrm>
                <a:off x="1593707" y="1095517"/>
                <a:ext cx="5920823" cy="4652560"/>
                <a:chOff x="1593707" y="1095517"/>
                <a:chExt cx="5920823" cy="4652560"/>
              </a:xfrm>
            </p:grpSpPr>
            <p:grpSp>
              <p:nvGrpSpPr>
                <p:cNvPr id="32" name="Group 31"/>
                <p:cNvGrpSpPr>
                  <a:grpSpLocks noChangeAspect="1"/>
                </p:cNvGrpSpPr>
                <p:nvPr/>
              </p:nvGrpSpPr>
              <p:grpSpPr>
                <a:xfrm>
                  <a:off x="1593707" y="1095517"/>
                  <a:ext cx="5920823" cy="4652560"/>
                  <a:chOff x="1545799" y="1062768"/>
                  <a:chExt cx="5920823" cy="4652560"/>
                </a:xfrm>
              </p:grpSpPr>
              <p:grpSp>
                <p:nvGrpSpPr>
                  <p:cNvPr id="34" name="Group 33"/>
                  <p:cNvGrpSpPr/>
                  <p:nvPr/>
                </p:nvGrpSpPr>
                <p:grpSpPr>
                  <a:xfrm>
                    <a:off x="1545799" y="2619651"/>
                    <a:ext cx="3640952" cy="3095677"/>
                    <a:chOff x="2122980" y="2274595"/>
                    <a:chExt cx="3640952" cy="3095677"/>
                  </a:xfrm>
                </p:grpSpPr>
                <p:sp>
                  <p:nvSpPr>
                    <p:cNvPr id="36" name="Oval 35"/>
                    <p:cNvSpPr/>
                    <p:nvPr/>
                  </p:nvSpPr>
                  <p:spPr>
                    <a:xfrm rot="3255597">
                      <a:off x="5071612" y="3740066"/>
                      <a:ext cx="527351" cy="85728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37" name="Group 36"/>
                    <p:cNvGrpSpPr/>
                    <p:nvPr/>
                  </p:nvGrpSpPr>
                  <p:grpSpPr>
                    <a:xfrm rot="14008309">
                      <a:off x="2643369" y="3430737"/>
                      <a:ext cx="1419146" cy="2459924"/>
                      <a:chOff x="3735820" y="2312527"/>
                      <a:chExt cx="1856847" cy="1792755"/>
                    </a:xfrm>
                  </p:grpSpPr>
                  <p:sp>
                    <p:nvSpPr>
                      <p:cNvPr id="42" name="Rectangle 41"/>
                      <p:cNvSpPr/>
                      <p:nvPr/>
                    </p:nvSpPr>
                    <p:spPr>
                      <a:xfrm>
                        <a:off x="4360652" y="2647418"/>
                        <a:ext cx="94891" cy="1457864"/>
                      </a:xfrm>
                      <a:prstGeom prst="rect">
                        <a:avLst/>
                      </a:prstGeom>
                      <a:solidFill>
                        <a:srgbClr val="283214"/>
                      </a:solidFill>
                      <a:ln w="9525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3" name="Cloud Callout 42"/>
                      <p:cNvSpPr/>
                      <p:nvPr/>
                    </p:nvSpPr>
                    <p:spPr>
                      <a:xfrm rot="17200189">
                        <a:off x="3787358" y="2260989"/>
                        <a:ext cx="1342102" cy="1445177"/>
                      </a:xfrm>
                      <a:prstGeom prst="cloudCallout">
                        <a:avLst>
                          <a:gd name="adj1" fmla="val -24892"/>
                          <a:gd name="adj2" fmla="val 86130"/>
                        </a:avLst>
                      </a:prstGeom>
                      <a:solidFill>
                        <a:srgbClr val="283214"/>
                      </a:solidFill>
                      <a:ln w="9525"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4" name="Oval 43"/>
                      <p:cNvSpPr/>
                      <p:nvPr/>
                    </p:nvSpPr>
                    <p:spPr>
                      <a:xfrm>
                        <a:off x="4893927" y="3221869"/>
                        <a:ext cx="698740" cy="733245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38" name="Oval 37"/>
                    <p:cNvSpPr/>
                    <p:nvPr/>
                  </p:nvSpPr>
                  <p:spPr>
                    <a:xfrm rot="17220577">
                      <a:off x="3759981" y="2903859"/>
                      <a:ext cx="473927" cy="867305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grpSp>
                  <p:nvGrpSpPr>
                    <p:cNvPr id="39" name="Group 38"/>
                    <p:cNvGrpSpPr/>
                    <p:nvPr/>
                  </p:nvGrpSpPr>
                  <p:grpSpPr>
                    <a:xfrm>
                      <a:off x="3703716" y="2274595"/>
                      <a:ext cx="1445177" cy="1843152"/>
                      <a:chOff x="3685509" y="2262130"/>
                      <a:chExt cx="1445177" cy="1843152"/>
                    </a:xfrm>
                  </p:grpSpPr>
                  <p:sp>
                    <p:nvSpPr>
                      <p:cNvPr id="40" name="Rectangle 39"/>
                      <p:cNvSpPr/>
                      <p:nvPr/>
                    </p:nvSpPr>
                    <p:spPr>
                      <a:xfrm>
                        <a:off x="4360652" y="2647418"/>
                        <a:ext cx="94891" cy="1457864"/>
                      </a:xfrm>
                      <a:prstGeom prst="rect">
                        <a:avLst/>
                      </a:prstGeom>
                      <a:solidFill>
                        <a:srgbClr val="854B3B"/>
                      </a:solidFill>
                      <a:ln w="9525">
                        <a:solidFill>
                          <a:srgbClr val="522E24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  <p:sp>
                    <p:nvSpPr>
                      <p:cNvPr id="41" name="Cloud Callout 40"/>
                      <p:cNvSpPr/>
                      <p:nvPr/>
                    </p:nvSpPr>
                    <p:spPr>
                      <a:xfrm rot="18326093">
                        <a:off x="3737047" y="2210592"/>
                        <a:ext cx="1342102" cy="1445177"/>
                      </a:xfrm>
                      <a:prstGeom prst="cloudCallout">
                        <a:avLst>
                          <a:gd name="adj1" fmla="val -24892"/>
                          <a:gd name="adj2" fmla="val 86130"/>
                        </a:avLst>
                      </a:prstGeom>
                      <a:solidFill>
                        <a:srgbClr val="5BB15D"/>
                      </a:solidFill>
                      <a:ln w="9525">
                        <a:solidFill>
                          <a:srgbClr val="448E4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</p:grpSp>
              <p:sp>
                <p:nvSpPr>
                  <p:cNvPr id="35" name="Oval 34"/>
                  <p:cNvSpPr/>
                  <p:nvPr/>
                </p:nvSpPr>
                <p:spPr>
                  <a:xfrm>
                    <a:off x="6673969" y="1062768"/>
                    <a:ext cx="792653" cy="792000"/>
                  </a:xfrm>
                  <a:prstGeom prst="ellipse">
                    <a:avLst/>
                  </a:prstGeom>
                  <a:solidFill>
                    <a:srgbClr val="FFFF66"/>
                  </a:solidFill>
                  <a:ln w="9525">
                    <a:solidFill>
                      <a:srgbClr val="FFCC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 smtClean="0">
                        <a:solidFill>
                          <a:srgbClr val="FFCC00"/>
                        </a:solidFill>
                      </a:rPr>
                      <a:t>Sun</a:t>
                    </a:r>
                    <a:endParaRPr lang="en-GB" dirty="0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33" name="Oval 32"/>
                <p:cNvSpPr/>
                <p:nvPr/>
              </p:nvSpPr>
              <p:spPr>
                <a:xfrm>
                  <a:off x="4134097" y="3675835"/>
                  <a:ext cx="1268083" cy="1259457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4094420" y="4344643"/>
              <a:ext cx="2427060" cy="81259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Pie 27"/>
            <p:cNvSpPr/>
            <p:nvPr/>
          </p:nvSpPr>
          <p:spPr>
            <a:xfrm>
              <a:off x="2175900" y="3944242"/>
              <a:ext cx="1250692" cy="806700"/>
            </a:xfrm>
            <a:prstGeom prst="pie">
              <a:avLst>
                <a:gd name="adj1" fmla="val 0"/>
                <a:gd name="adj2" fmla="val 10804553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725" y="1072470"/>
            <a:ext cx="3612975" cy="238193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Making a shadow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527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Which is the best description of how the shadow is made?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5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light can’t pass through the tree so the grass is not lit up.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5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light sets off from the sun but can’t cross the tree so it’s black.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7840" y="49778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 fontScale="85000" lnSpcReduction="10000"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tree stops the sun from shining any further, so the tree makes the shade.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 fontScale="85000" lnSpcReduction="10000"/>
          </a:bodyPr>
          <a:lstStyle/>
          <a:p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Sun shines on the tree, and the shadow is a reflection of the tree.</a:t>
            </a:r>
          </a:p>
        </p:txBody>
      </p:sp>
    </p:spTree>
    <p:extLst>
      <p:ext uri="{BB962C8B-B14F-4D97-AF65-F5344CB8AC3E}">
        <p14:creationId xmlns:p14="http://schemas.microsoft.com/office/powerpoint/2010/main" val="29463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6</TotalTime>
  <Words>99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2019-04-10T07:41:51Z</dcterms:created>
  <dcterms:modified xsi:type="dcterms:W3CDTF">2019-04-10T07:48:29Z</dcterms:modified>
</cp:coreProperties>
</file>